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9" d="100"/>
          <a:sy n="79" d="100"/>
        </p:scale>
        <p:origin x="338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79" y="171450"/>
            <a:ext cx="2964815" cy="70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lang="en-US" sz="1800" b="1" spc="-10" dirty="0">
                <a:solidFill>
                  <a:srgbClr val="231F20"/>
                </a:solidFill>
                <a:latin typeface="Myriad Pro"/>
                <a:cs typeface="Myriad Pro"/>
              </a:rPr>
              <a:t>HOW THE EARTH WORKS</a:t>
            </a:r>
          </a:p>
          <a:p>
            <a:pPr marL="12700" marR="5080">
              <a:lnSpc>
                <a:spcPts val="1800"/>
              </a:lnSpc>
            </a:pP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UG</a:t>
            </a:r>
            <a:r>
              <a:rPr lang="en-US" sz="1800" b="1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C </a:t>
            </a:r>
            <a:r>
              <a:rPr sz="1800" b="1" spc="-15" dirty="0">
                <a:solidFill>
                  <a:srgbClr val="231F20"/>
                </a:solidFill>
                <a:latin typeface="Myriad Pro"/>
                <a:cs typeface="Myriad Pro"/>
              </a:rPr>
              <a:t>ICON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SET </a:t>
            </a:r>
            <a:endParaRPr lang="en-US" sz="1800" b="1" dirty="0">
              <a:solidFill>
                <a:srgbClr val="231F20"/>
              </a:solidFill>
              <a:latin typeface="Myriad Pro"/>
              <a:cs typeface="Myriad Pro"/>
            </a:endParaRPr>
          </a:p>
          <a:p>
            <a:pPr marL="12700" marR="5080">
              <a:lnSpc>
                <a:spcPts val="1800"/>
              </a:lnSpc>
            </a:pPr>
            <a:r>
              <a:rPr lang="en-US" sz="1800" b="1" dirty="0">
                <a:solidFill>
                  <a:srgbClr val="231F20"/>
                </a:solidFill>
                <a:latin typeface="Myriad Pro"/>
                <a:cs typeface="Myriad Pro"/>
              </a:rPr>
              <a:t>Everyday Language</a:t>
            </a:r>
            <a:endParaRPr sz="1800" dirty="0"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79" y="914400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10">
                <a:moveTo>
                  <a:pt x="0" y="0"/>
                </a:moveTo>
                <a:lnTo>
                  <a:pt x="2962656" y="0"/>
                </a:lnTo>
              </a:path>
            </a:pathLst>
          </a:custGeom>
          <a:ln w="38100">
            <a:solidFill>
              <a:srgbClr val="FFDE1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253048" y="9813645"/>
            <a:ext cx="726630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Understanding Global Change 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•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ugc.berkeley.edu</a:t>
            </a:r>
            <a:r>
              <a:rPr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• 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Everyday Language</a:t>
            </a:r>
            <a:r>
              <a:rPr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 •  </a:t>
            </a:r>
            <a:r>
              <a:rPr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©2016 University </a:t>
            </a:r>
            <a:r>
              <a:rPr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of California Museum of</a:t>
            </a:r>
            <a:r>
              <a:rPr sz="1000" spc="5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Paleontology</a:t>
            </a:r>
            <a:endParaRPr sz="1000" dirty="0">
              <a:latin typeface="Myriad Pro" panose="020B0503030403020204" pitchFamily="34" charset="0"/>
              <a:cs typeface="FreightSansProBook-Regular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5B8567DB-7DAA-5C46-B1F1-892910757B35}"/>
              </a:ext>
            </a:extLst>
          </p:cNvPr>
          <p:cNvSpPr/>
          <p:nvPr/>
        </p:nvSpPr>
        <p:spPr>
          <a:xfrm>
            <a:off x="194055" y="1261871"/>
            <a:ext cx="1788160" cy="102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39AD6F72-B830-5642-8FEB-4B632DC2A8B7}"/>
              </a:ext>
            </a:extLst>
          </p:cNvPr>
          <p:cNvSpPr/>
          <p:nvPr/>
        </p:nvSpPr>
        <p:spPr>
          <a:xfrm>
            <a:off x="2059432" y="1261871"/>
            <a:ext cx="1788160" cy="10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3541A2AF-3752-C346-ABB4-0E9A35DE64F1}"/>
              </a:ext>
            </a:extLst>
          </p:cNvPr>
          <p:cNvSpPr/>
          <p:nvPr/>
        </p:nvSpPr>
        <p:spPr>
          <a:xfrm>
            <a:off x="3924808" y="1261871"/>
            <a:ext cx="1788160" cy="102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5EA0BBFD-116E-6B41-BD2C-8729A6BAB902}"/>
              </a:ext>
            </a:extLst>
          </p:cNvPr>
          <p:cNvSpPr/>
          <p:nvPr/>
        </p:nvSpPr>
        <p:spPr>
          <a:xfrm>
            <a:off x="5790184" y="1261871"/>
            <a:ext cx="1788160" cy="1028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DBB04D8B-A12D-4D4A-A0B6-195E123EC856}"/>
              </a:ext>
            </a:extLst>
          </p:cNvPr>
          <p:cNvSpPr/>
          <p:nvPr/>
        </p:nvSpPr>
        <p:spPr>
          <a:xfrm>
            <a:off x="194055" y="2344940"/>
            <a:ext cx="1788160" cy="1028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CC2DCC77-DF59-F745-BCFE-9514272D68BA}"/>
              </a:ext>
            </a:extLst>
          </p:cNvPr>
          <p:cNvSpPr/>
          <p:nvPr/>
        </p:nvSpPr>
        <p:spPr>
          <a:xfrm>
            <a:off x="2059432" y="2344940"/>
            <a:ext cx="1788159" cy="1028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DB44208F-4FDA-D841-BE93-313104CC99E2}"/>
              </a:ext>
            </a:extLst>
          </p:cNvPr>
          <p:cNvSpPr/>
          <p:nvPr/>
        </p:nvSpPr>
        <p:spPr>
          <a:xfrm>
            <a:off x="3924808" y="2344940"/>
            <a:ext cx="1788159" cy="1028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>
            <a:extLst>
              <a:ext uri="{FF2B5EF4-FFF2-40B4-BE49-F238E27FC236}">
                <a16:creationId xmlns:a16="http://schemas.microsoft.com/office/drawing/2014/main" id="{A250E08A-AE4F-494D-95D9-7C68B18B1C21}"/>
              </a:ext>
            </a:extLst>
          </p:cNvPr>
          <p:cNvSpPr/>
          <p:nvPr/>
        </p:nvSpPr>
        <p:spPr>
          <a:xfrm>
            <a:off x="5790184" y="2344940"/>
            <a:ext cx="1788159" cy="1028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0D0D435F-756A-2646-A74A-C05F530F6005}"/>
              </a:ext>
            </a:extLst>
          </p:cNvPr>
          <p:cNvSpPr/>
          <p:nvPr/>
        </p:nvSpPr>
        <p:spPr>
          <a:xfrm>
            <a:off x="194055" y="3427983"/>
            <a:ext cx="1788160" cy="1028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F740F79B-0CF1-A847-A0B8-076198611C41}"/>
              </a:ext>
            </a:extLst>
          </p:cNvPr>
          <p:cNvSpPr/>
          <p:nvPr/>
        </p:nvSpPr>
        <p:spPr>
          <a:xfrm>
            <a:off x="2059432" y="3427983"/>
            <a:ext cx="1788160" cy="1028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34D7FF46-EDC3-D741-A18B-F93E687A50CC}"/>
              </a:ext>
            </a:extLst>
          </p:cNvPr>
          <p:cNvSpPr/>
          <p:nvPr/>
        </p:nvSpPr>
        <p:spPr>
          <a:xfrm>
            <a:off x="3924808" y="3427983"/>
            <a:ext cx="1788160" cy="1028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4AD8A289-9FF1-C64D-A49B-F39011DF06C9}"/>
              </a:ext>
            </a:extLst>
          </p:cNvPr>
          <p:cNvSpPr/>
          <p:nvPr/>
        </p:nvSpPr>
        <p:spPr>
          <a:xfrm>
            <a:off x="5790184" y="3427983"/>
            <a:ext cx="1788160" cy="1028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4214AEE5-8A71-1E48-BD4A-5A3F5E1B0D53}"/>
              </a:ext>
            </a:extLst>
          </p:cNvPr>
          <p:cNvSpPr/>
          <p:nvPr/>
        </p:nvSpPr>
        <p:spPr>
          <a:xfrm>
            <a:off x="194055" y="4511040"/>
            <a:ext cx="1788160" cy="1028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58974C47-AF98-154E-B8AB-62B961B7A913}"/>
              </a:ext>
            </a:extLst>
          </p:cNvPr>
          <p:cNvSpPr/>
          <p:nvPr/>
        </p:nvSpPr>
        <p:spPr>
          <a:xfrm>
            <a:off x="2059432" y="4511040"/>
            <a:ext cx="1788160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0C073DD0-A6E7-ED42-B0C7-D5C60F7A7D38}"/>
              </a:ext>
            </a:extLst>
          </p:cNvPr>
          <p:cNvSpPr/>
          <p:nvPr/>
        </p:nvSpPr>
        <p:spPr>
          <a:xfrm>
            <a:off x="3924808" y="4511040"/>
            <a:ext cx="1788160" cy="10281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>
            <a:extLst>
              <a:ext uri="{FF2B5EF4-FFF2-40B4-BE49-F238E27FC236}">
                <a16:creationId xmlns:a16="http://schemas.microsoft.com/office/drawing/2014/main" id="{7C7F9F50-E2A4-A541-BAC9-13356C523B53}"/>
              </a:ext>
            </a:extLst>
          </p:cNvPr>
          <p:cNvSpPr/>
          <p:nvPr/>
        </p:nvSpPr>
        <p:spPr>
          <a:xfrm>
            <a:off x="5790184" y="4511040"/>
            <a:ext cx="1788160" cy="1028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79" y="171450"/>
            <a:ext cx="2964815" cy="70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800" b="1" spc="-10" dirty="0">
                <a:solidFill>
                  <a:srgbClr val="231F20"/>
                </a:solidFill>
                <a:latin typeface="Myriad Pro"/>
                <a:cs typeface="Myriad Pro"/>
              </a:rPr>
              <a:t>CAUSES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OF </a:t>
            </a:r>
            <a:r>
              <a:rPr sz="1800" b="1" spc="-15" dirty="0">
                <a:solidFill>
                  <a:srgbClr val="231F20"/>
                </a:solidFill>
                <a:latin typeface="Myriad Pro"/>
                <a:cs typeface="Myriad Pro"/>
              </a:rPr>
              <a:t>GLOBAL</a:t>
            </a:r>
            <a:r>
              <a:rPr sz="1800" b="1" spc="-7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CHANGE  UGC </a:t>
            </a:r>
            <a:r>
              <a:rPr sz="1800" b="1" spc="-15" dirty="0">
                <a:solidFill>
                  <a:srgbClr val="231F20"/>
                </a:solidFill>
                <a:latin typeface="Myriad Pro"/>
                <a:cs typeface="Myriad Pro"/>
              </a:rPr>
              <a:t>ICON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SET </a:t>
            </a:r>
            <a:endParaRPr lang="en-US" sz="1800" b="1" dirty="0">
              <a:solidFill>
                <a:srgbClr val="231F20"/>
              </a:solidFill>
              <a:latin typeface="Myriad Pro"/>
              <a:cs typeface="Myriad Pro"/>
            </a:endParaRPr>
          </a:p>
          <a:p>
            <a:pPr marL="12700" marR="5080">
              <a:lnSpc>
                <a:spcPts val="1800"/>
              </a:lnSpc>
            </a:pPr>
            <a:r>
              <a:rPr lang="en-US" sz="1800" b="1" dirty="0">
                <a:solidFill>
                  <a:srgbClr val="231F20"/>
                </a:solidFill>
                <a:latin typeface="Myriad Pro"/>
                <a:cs typeface="Myriad Pro"/>
              </a:rPr>
              <a:t>Everyday Language</a:t>
            </a:r>
            <a:endParaRPr sz="1800" dirty="0"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79" y="914400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10">
                <a:moveTo>
                  <a:pt x="0" y="0"/>
                </a:moveTo>
                <a:lnTo>
                  <a:pt x="2962656" y="0"/>
                </a:lnTo>
              </a:path>
            </a:pathLst>
          </a:custGeom>
          <a:ln w="381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055" y="1271016"/>
            <a:ext cx="1788160" cy="102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9432" y="1271016"/>
            <a:ext cx="1788160" cy="10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4808" y="1271016"/>
            <a:ext cx="1788160" cy="102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055" y="2354071"/>
            <a:ext cx="1788160" cy="1028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4808" y="2354071"/>
            <a:ext cx="1788160" cy="1028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0184" y="2354071"/>
            <a:ext cx="1788160" cy="10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055" y="3437128"/>
            <a:ext cx="1788160" cy="1028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9432" y="3437128"/>
            <a:ext cx="1788160" cy="1028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4808" y="3437128"/>
            <a:ext cx="1788160" cy="1028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0184" y="3437128"/>
            <a:ext cx="1788160" cy="1028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055" y="4520184"/>
            <a:ext cx="1788160" cy="1028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9432" y="4520184"/>
            <a:ext cx="1788160" cy="1028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4808" y="4520184"/>
            <a:ext cx="1788160" cy="1028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0184" y="4520184"/>
            <a:ext cx="1788160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055" y="5603240"/>
            <a:ext cx="1788160" cy="10281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9432" y="5603240"/>
            <a:ext cx="1788160" cy="1028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4808" y="5603240"/>
            <a:ext cx="1788160" cy="10281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0184" y="5603240"/>
            <a:ext cx="1788160" cy="10281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055" y="6686295"/>
            <a:ext cx="1788160" cy="10281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3048" y="9813645"/>
            <a:ext cx="726630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Understanding Global Change  •  </a:t>
            </a:r>
            <a:r>
              <a:rPr lang="en-US" sz="1000" spc="-5" dirty="0" err="1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ugc.berkeley.edu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 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• 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Everyday Language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 • 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©2016 University 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of California Museum of</a:t>
            </a:r>
            <a:r>
              <a:rPr lang="en-US" sz="1000" spc="5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Paleontology</a:t>
            </a:r>
            <a:endParaRPr lang="en-US" sz="1000" dirty="0">
              <a:latin typeface="Myriad Pro" panose="020B0503030403020204" pitchFamily="34" charset="0"/>
              <a:cs typeface="FreightSansProBook-Regular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27992A-B62D-CB4C-AD1C-41F5CABD13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48" y="1216151"/>
            <a:ext cx="1828800" cy="1054100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388635-1399-2D4F-A8E1-5BCA632F61A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5" y="2317241"/>
            <a:ext cx="1828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79" y="171450"/>
            <a:ext cx="2721610" cy="70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CHANGES WE MEASURE  UGC </a:t>
            </a:r>
            <a:r>
              <a:rPr sz="1800" b="1" spc="-15" dirty="0">
                <a:solidFill>
                  <a:srgbClr val="231F20"/>
                </a:solidFill>
                <a:latin typeface="Myriad Pro"/>
                <a:cs typeface="Myriad Pro"/>
              </a:rPr>
              <a:t>ICON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SET </a:t>
            </a:r>
            <a:endParaRPr lang="en-US" sz="1800" b="1" dirty="0">
              <a:solidFill>
                <a:srgbClr val="231F20"/>
              </a:solidFill>
              <a:latin typeface="Myriad Pro"/>
              <a:cs typeface="Myriad Pro"/>
            </a:endParaRPr>
          </a:p>
          <a:p>
            <a:pPr marL="12700" marR="5080">
              <a:lnSpc>
                <a:spcPts val="1800"/>
              </a:lnSpc>
            </a:pPr>
            <a:r>
              <a:rPr lang="en-US" sz="1800" b="1" dirty="0">
                <a:solidFill>
                  <a:srgbClr val="231F20"/>
                </a:solidFill>
                <a:latin typeface="Myriad Pro"/>
                <a:cs typeface="Myriad Pro"/>
              </a:rPr>
              <a:t>Everyday Language</a:t>
            </a:r>
            <a:endParaRPr sz="1800" dirty="0"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79" y="914400"/>
            <a:ext cx="2748280" cy="0"/>
          </a:xfrm>
          <a:custGeom>
            <a:avLst/>
            <a:gdLst/>
            <a:ahLst/>
            <a:cxnLst/>
            <a:rect l="l" t="t" r="r" b="b"/>
            <a:pathLst>
              <a:path w="2748280">
                <a:moveTo>
                  <a:pt x="0" y="0"/>
                </a:moveTo>
                <a:lnTo>
                  <a:pt x="2748280" y="0"/>
                </a:lnTo>
              </a:path>
            </a:pathLst>
          </a:custGeom>
          <a:ln w="38100">
            <a:solidFill>
              <a:srgbClr val="2E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03" y="1261589"/>
            <a:ext cx="1787669" cy="1027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3250" y="1261589"/>
            <a:ext cx="1787669" cy="1027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3197" y="1261589"/>
            <a:ext cx="1787669" cy="1027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3144" y="182879"/>
            <a:ext cx="1787669" cy="1027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03" y="2344363"/>
            <a:ext cx="1787669" cy="1027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3250" y="2344363"/>
            <a:ext cx="1787669" cy="102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3197" y="2344363"/>
            <a:ext cx="1787669" cy="1027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3144" y="1265653"/>
            <a:ext cx="1787669" cy="1027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303" y="3427137"/>
            <a:ext cx="1787669" cy="10279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3250" y="3427137"/>
            <a:ext cx="1787669" cy="10279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3197" y="3427137"/>
            <a:ext cx="1787669" cy="10279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3144" y="2348433"/>
            <a:ext cx="1787663" cy="10279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03" y="4509911"/>
            <a:ext cx="1787669" cy="1027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3250" y="4509911"/>
            <a:ext cx="1787669" cy="10279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3197" y="4509911"/>
            <a:ext cx="1787669" cy="10279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3144" y="3431209"/>
            <a:ext cx="1787663" cy="10278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03" y="5592684"/>
            <a:ext cx="1787669" cy="10279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3250" y="5592684"/>
            <a:ext cx="1787669" cy="10279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3197" y="5592684"/>
            <a:ext cx="1787669" cy="10279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3144" y="4513975"/>
            <a:ext cx="1787669" cy="10279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309" y="6675463"/>
            <a:ext cx="1787663" cy="10278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3250" y="6675463"/>
            <a:ext cx="1787663" cy="10278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3202" y="6675463"/>
            <a:ext cx="1787663" cy="10278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3144" y="5596749"/>
            <a:ext cx="1787669" cy="10279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303" y="7758231"/>
            <a:ext cx="1787669" cy="10279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3250" y="7758231"/>
            <a:ext cx="1787669" cy="10279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3197" y="7758231"/>
            <a:ext cx="1787669" cy="10279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3144" y="6679522"/>
            <a:ext cx="1787669" cy="10279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303" y="8841006"/>
            <a:ext cx="1787669" cy="10279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3250" y="8841006"/>
            <a:ext cx="1787669" cy="10279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33197" y="8841006"/>
            <a:ext cx="1787669" cy="102790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3144" y="7762295"/>
            <a:ext cx="1787669" cy="102790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93144" y="8845070"/>
            <a:ext cx="1787669" cy="10279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13632" y="182879"/>
            <a:ext cx="1810511" cy="104406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3048" y="9813645"/>
            <a:ext cx="726630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Understanding Global Change  •  </a:t>
            </a:r>
            <a:r>
              <a:rPr lang="en-US" sz="1000" spc="-5" dirty="0" err="1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ugc.berkeley.edu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 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• 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Everyday Language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 • 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©2016 University </a:t>
            </a:r>
            <a:r>
              <a:rPr lang="en-US" sz="100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of California Museum of</a:t>
            </a:r>
            <a:r>
              <a:rPr lang="en-US" sz="1000" spc="50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 </a:t>
            </a:r>
            <a:r>
              <a:rPr lang="en-US" sz="1000" spc="-5" dirty="0">
                <a:solidFill>
                  <a:srgbClr val="231F20"/>
                </a:solidFill>
                <a:latin typeface="Myriad Pro" panose="020B0503030403020204" pitchFamily="34" charset="0"/>
                <a:cs typeface="FreightSansProBook-Regular"/>
              </a:rPr>
              <a:t>Paleontology</a:t>
            </a:r>
            <a:endParaRPr lang="en-US" sz="1000" dirty="0">
              <a:latin typeface="Myriad Pro" panose="020B0503030403020204" pitchFamily="34" charset="0"/>
              <a:cs typeface="FreightSansProBook-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90</Words>
  <Application>Microsoft Macintosh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Myriad Pro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Helina Chin</cp:lastModifiedBy>
  <cp:revision>8</cp:revision>
  <dcterms:created xsi:type="dcterms:W3CDTF">2019-03-02T13:29:37Z</dcterms:created>
  <dcterms:modified xsi:type="dcterms:W3CDTF">2020-09-10T19:43:03Z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2019-03-02T00:00:00Z</vt:filetime>
  </property>
</Properties>
</file>